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9144000" cy="6858000"/>
  <p:embeddedFontLst>
    <p:embeddedFont>
      <p:font typeface="Helvetica Neue"/>
      <p:regular r:id="rId14"/>
      <p:bold r:id="rId15"/>
      <p:italic r:id="rId16"/>
      <p:boldItalic r:id="rId17"/>
    </p:embeddedFont>
    <p:embeddedFont>
      <p:font typeface="Gill Sans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gBR+enODau9UCldeGWw8SQzSC/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bold.fntdata"/><Relationship Id="rId14" Type="http://schemas.openxmlformats.org/officeDocument/2006/relationships/font" Target="fonts/HelveticaNeue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illSans-bold.fntdata"/><Relationship Id="rId6" Type="http://schemas.openxmlformats.org/officeDocument/2006/relationships/slide" Target="slides/slide1.xml"/><Relationship Id="rId18" Type="http://schemas.openxmlformats.org/officeDocument/2006/relationships/font" Target="fonts/Gill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9c13f5d00_0_25:notes"/>
          <p:cNvSpPr/>
          <p:nvPr>
            <p:ph idx="2" type="sldImg"/>
          </p:nvPr>
        </p:nvSpPr>
        <p:spPr>
          <a:xfrm>
            <a:off x="1524000" y="514350"/>
            <a:ext cx="60960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89c13f5d00_0_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89c13f5d00_0_25:notes"/>
          <p:cNvSpPr txBox="1"/>
          <p:nvPr>
            <p:ph idx="12" type="sldNum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obj">
  <p:cSld name="OBJECT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/>
          <p:nvPr/>
        </p:nvSpPr>
        <p:spPr>
          <a:xfrm>
            <a:off x="448091" y="441324"/>
            <a:ext cx="2720340" cy="108585"/>
          </a:xfrm>
          <a:custGeom>
            <a:rect b="b" l="l" r="r" t="t"/>
            <a:pathLst>
              <a:path extrusionOk="0" h="108584" w="2720340">
                <a:moveTo>
                  <a:pt x="0" y="107999"/>
                </a:moveTo>
                <a:lnTo>
                  <a:pt x="2719909" y="107999"/>
                </a:lnTo>
                <a:lnTo>
                  <a:pt x="2719909" y="0"/>
                </a:lnTo>
                <a:lnTo>
                  <a:pt x="0" y="0"/>
                </a:lnTo>
                <a:lnTo>
                  <a:pt x="0" y="107999"/>
                </a:lnTo>
                <a:close/>
              </a:path>
            </a:pathLst>
          </a:custGeom>
          <a:solidFill>
            <a:srgbClr val="1A32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0"/>
          <p:cNvSpPr/>
          <p:nvPr/>
        </p:nvSpPr>
        <p:spPr>
          <a:xfrm>
            <a:off x="5976001" y="441324"/>
            <a:ext cx="2710815" cy="108585"/>
          </a:xfrm>
          <a:custGeom>
            <a:rect b="b" l="l" r="r" t="t"/>
            <a:pathLst>
              <a:path extrusionOk="0" h="108584" w="2710815">
                <a:moveTo>
                  <a:pt x="0" y="107999"/>
                </a:moveTo>
                <a:lnTo>
                  <a:pt x="2710799" y="107999"/>
                </a:lnTo>
                <a:lnTo>
                  <a:pt x="2710799" y="0"/>
                </a:lnTo>
                <a:lnTo>
                  <a:pt x="0" y="0"/>
                </a:lnTo>
                <a:lnTo>
                  <a:pt x="0" y="107999"/>
                </a:lnTo>
                <a:close/>
              </a:path>
            </a:pathLst>
          </a:custGeom>
          <a:solidFill>
            <a:srgbClr val="96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0"/>
          <p:cNvSpPr/>
          <p:nvPr/>
        </p:nvSpPr>
        <p:spPr>
          <a:xfrm>
            <a:off x="3216601" y="441324"/>
            <a:ext cx="2710815" cy="108585"/>
          </a:xfrm>
          <a:custGeom>
            <a:rect b="b" l="l" r="r" t="t"/>
            <a:pathLst>
              <a:path extrusionOk="0" h="108584" w="2710815">
                <a:moveTo>
                  <a:pt x="0" y="107999"/>
                </a:moveTo>
                <a:lnTo>
                  <a:pt x="2710799" y="107999"/>
                </a:lnTo>
                <a:lnTo>
                  <a:pt x="2710799" y="0"/>
                </a:lnTo>
                <a:lnTo>
                  <a:pt x="0" y="0"/>
                </a:lnTo>
                <a:lnTo>
                  <a:pt x="0" y="107999"/>
                </a:lnTo>
                <a:close/>
              </a:path>
            </a:pathLst>
          </a:custGeom>
          <a:solidFill>
            <a:srgbClr val="4590B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0"/>
          <p:cNvSpPr/>
          <p:nvPr/>
        </p:nvSpPr>
        <p:spPr>
          <a:xfrm>
            <a:off x="448091" y="563880"/>
            <a:ext cx="8240395" cy="5682615"/>
          </a:xfrm>
          <a:custGeom>
            <a:rect b="b" l="l" r="r" t="t"/>
            <a:pathLst>
              <a:path extrusionOk="0" h="5682615" w="8240395">
                <a:moveTo>
                  <a:pt x="0" y="5682175"/>
                </a:moveTo>
                <a:lnTo>
                  <a:pt x="8240107" y="5682175"/>
                </a:lnTo>
                <a:lnTo>
                  <a:pt x="8240107" y="0"/>
                </a:lnTo>
                <a:lnTo>
                  <a:pt x="0" y="0"/>
                </a:lnTo>
                <a:lnTo>
                  <a:pt x="0" y="5682175"/>
                </a:lnTo>
                <a:close/>
              </a:path>
            </a:pathLst>
          </a:custGeom>
          <a:solidFill>
            <a:srgbClr val="1A32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0"/>
          <p:cNvSpPr/>
          <p:nvPr/>
        </p:nvSpPr>
        <p:spPr>
          <a:xfrm>
            <a:off x="335279" y="563880"/>
            <a:ext cx="8488680" cy="291693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0"/>
          <p:cNvSpPr txBox="1"/>
          <p:nvPr>
            <p:ph idx="11" type="ftr"/>
          </p:nvPr>
        </p:nvSpPr>
        <p:spPr>
          <a:xfrm>
            <a:off x="659932" y="6428669"/>
            <a:ext cx="3850004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2F5A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448091" y="599725"/>
            <a:ext cx="8247816" cy="818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526831" y="1378123"/>
            <a:ext cx="8025130" cy="407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3D3D3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1" type="ftr"/>
          </p:nvPr>
        </p:nvSpPr>
        <p:spPr>
          <a:xfrm>
            <a:off x="659932" y="6428669"/>
            <a:ext cx="3850004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2F5A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1" type="ftr"/>
          </p:nvPr>
        </p:nvSpPr>
        <p:spPr>
          <a:xfrm>
            <a:off x="659932" y="6428669"/>
            <a:ext cx="3850004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2F5A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448091" y="599725"/>
            <a:ext cx="8247816" cy="818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1" type="ftr"/>
          </p:nvPr>
        </p:nvSpPr>
        <p:spPr>
          <a:xfrm>
            <a:off x="659932" y="6428669"/>
            <a:ext cx="3850004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2F5A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448091" y="599725"/>
            <a:ext cx="8247816" cy="818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1" type="ftr"/>
          </p:nvPr>
        </p:nvSpPr>
        <p:spPr>
          <a:xfrm>
            <a:off x="659932" y="6428669"/>
            <a:ext cx="3850004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2F5A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OBJECT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9c13f5d00_0_124"/>
          <p:cNvSpPr/>
          <p:nvPr/>
        </p:nvSpPr>
        <p:spPr>
          <a:xfrm>
            <a:off x="448092" y="599725"/>
            <a:ext cx="8238600" cy="81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89c13f5d00_0_124"/>
          <p:cNvSpPr txBox="1"/>
          <p:nvPr>
            <p:ph type="title"/>
          </p:nvPr>
        </p:nvSpPr>
        <p:spPr>
          <a:xfrm>
            <a:off x="581192" y="687475"/>
            <a:ext cx="7989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89c13f5d00_0_124"/>
          <p:cNvSpPr txBox="1"/>
          <p:nvPr>
            <p:ph idx="1" type="body"/>
          </p:nvPr>
        </p:nvSpPr>
        <p:spPr>
          <a:xfrm>
            <a:off x="448091" y="1505583"/>
            <a:ext cx="82386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720"/>
              </a:spcBef>
              <a:spcAft>
                <a:spcPts val="0"/>
              </a:spcAft>
              <a:buSzPts val="3312"/>
              <a:buNone/>
              <a:defRPr sz="3600"/>
            </a:lvl1pPr>
            <a:lvl2pPr indent="-228600" lvl="1" marL="914400" rtl="0" algn="l">
              <a:spcBef>
                <a:spcPts val="640"/>
              </a:spcBef>
              <a:spcAft>
                <a:spcPts val="0"/>
              </a:spcAft>
              <a:buSzPts val="2944"/>
              <a:buNone/>
              <a:defRPr sz="3200"/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SzPts val="2576"/>
              <a:buNone/>
              <a:defRPr sz="2800"/>
            </a:lvl3pPr>
            <a:lvl4pPr indent="-228600" lvl="3" marL="1828800" rtl="0" algn="l">
              <a:spcBef>
                <a:spcPts val="600"/>
              </a:spcBef>
              <a:spcAft>
                <a:spcPts val="0"/>
              </a:spcAft>
              <a:buSzPts val="2208"/>
              <a:buNone/>
              <a:defRPr sz="2400"/>
            </a:lvl4pPr>
            <a:lvl5pPr indent="-228600" lvl="4" marL="2286000" rtl="0" algn="l">
              <a:spcBef>
                <a:spcPts val="600"/>
              </a:spcBef>
              <a:spcAft>
                <a:spcPts val="0"/>
              </a:spcAft>
              <a:buSzPts val="2208"/>
              <a:buNone/>
              <a:defRPr sz="2400"/>
            </a:lvl5pPr>
            <a:lvl6pPr indent="-228600" lvl="5" marL="2743200" rtl="0" algn="l">
              <a:spcBef>
                <a:spcPts val="600"/>
              </a:spcBef>
              <a:spcAft>
                <a:spcPts val="0"/>
              </a:spcAft>
              <a:buSzPts val="1656"/>
              <a:buNone/>
              <a:defRPr/>
            </a:lvl6pPr>
            <a:lvl7pPr indent="-228600" lvl="6" marL="3200400" rtl="0" algn="l">
              <a:spcBef>
                <a:spcPts val="600"/>
              </a:spcBef>
              <a:spcAft>
                <a:spcPts val="0"/>
              </a:spcAft>
              <a:buSzPts val="1656"/>
              <a:buNone/>
              <a:defRPr/>
            </a:lvl7pPr>
            <a:lvl8pPr indent="-228600" lvl="7" marL="3657600" rtl="0" algn="l">
              <a:spcBef>
                <a:spcPts val="600"/>
              </a:spcBef>
              <a:spcAft>
                <a:spcPts val="0"/>
              </a:spcAft>
              <a:buSzPts val="1656"/>
              <a:buNone/>
              <a:defRPr/>
            </a:lvl8pPr>
            <a:lvl9pPr indent="-228600" lvl="8" marL="4114800" rtl="0" algn="l">
              <a:spcBef>
                <a:spcPts val="600"/>
              </a:spcBef>
              <a:spcAft>
                <a:spcPts val="600"/>
              </a:spcAft>
              <a:buSzPts val="1656"/>
              <a:buNone/>
              <a:defRPr/>
            </a:lvl9pPr>
          </a:lstStyle>
          <a:p/>
        </p:txBody>
      </p:sp>
      <p:sp>
        <p:nvSpPr>
          <p:cNvPr id="51" name="Google Shape;51;g89c13f5d00_0_124"/>
          <p:cNvSpPr txBox="1"/>
          <p:nvPr>
            <p:ph idx="10" type="dt"/>
          </p:nvPr>
        </p:nvSpPr>
        <p:spPr>
          <a:xfrm>
            <a:off x="5559327" y="639224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89c13f5d00_0_124"/>
          <p:cNvSpPr txBox="1"/>
          <p:nvPr>
            <p:ph idx="11" type="ftr"/>
          </p:nvPr>
        </p:nvSpPr>
        <p:spPr>
          <a:xfrm>
            <a:off x="581192" y="6387916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89c13f5d00_0_124"/>
          <p:cNvSpPr txBox="1"/>
          <p:nvPr>
            <p:ph idx="12" type="sldNum"/>
          </p:nvPr>
        </p:nvSpPr>
        <p:spPr>
          <a:xfrm>
            <a:off x="7800476" y="6392242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>
            <a:off x="448091" y="441324"/>
            <a:ext cx="2720340" cy="108585"/>
          </a:xfrm>
          <a:custGeom>
            <a:rect b="b" l="l" r="r" t="t"/>
            <a:pathLst>
              <a:path extrusionOk="0" h="108584" w="2720340">
                <a:moveTo>
                  <a:pt x="0" y="107999"/>
                </a:moveTo>
                <a:lnTo>
                  <a:pt x="2719909" y="107999"/>
                </a:lnTo>
                <a:lnTo>
                  <a:pt x="2719909" y="0"/>
                </a:lnTo>
                <a:lnTo>
                  <a:pt x="0" y="0"/>
                </a:lnTo>
                <a:lnTo>
                  <a:pt x="0" y="107999"/>
                </a:lnTo>
                <a:close/>
              </a:path>
            </a:pathLst>
          </a:custGeom>
          <a:solidFill>
            <a:srgbClr val="1A32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9"/>
          <p:cNvSpPr/>
          <p:nvPr/>
        </p:nvSpPr>
        <p:spPr>
          <a:xfrm>
            <a:off x="5976001" y="441324"/>
            <a:ext cx="2710815" cy="108585"/>
          </a:xfrm>
          <a:custGeom>
            <a:rect b="b" l="l" r="r" t="t"/>
            <a:pathLst>
              <a:path extrusionOk="0" h="108584" w="2710815">
                <a:moveTo>
                  <a:pt x="0" y="107999"/>
                </a:moveTo>
                <a:lnTo>
                  <a:pt x="2710799" y="107999"/>
                </a:lnTo>
                <a:lnTo>
                  <a:pt x="2710799" y="0"/>
                </a:lnTo>
                <a:lnTo>
                  <a:pt x="0" y="0"/>
                </a:lnTo>
                <a:lnTo>
                  <a:pt x="0" y="107999"/>
                </a:lnTo>
                <a:close/>
              </a:path>
            </a:pathLst>
          </a:custGeom>
          <a:solidFill>
            <a:srgbClr val="96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9"/>
          <p:cNvSpPr/>
          <p:nvPr/>
        </p:nvSpPr>
        <p:spPr>
          <a:xfrm>
            <a:off x="3216601" y="441324"/>
            <a:ext cx="2710815" cy="108585"/>
          </a:xfrm>
          <a:custGeom>
            <a:rect b="b" l="l" r="r" t="t"/>
            <a:pathLst>
              <a:path extrusionOk="0" h="108584" w="2710815">
                <a:moveTo>
                  <a:pt x="0" y="107999"/>
                </a:moveTo>
                <a:lnTo>
                  <a:pt x="2710799" y="107999"/>
                </a:lnTo>
                <a:lnTo>
                  <a:pt x="2710799" y="0"/>
                </a:lnTo>
                <a:lnTo>
                  <a:pt x="0" y="0"/>
                </a:lnTo>
                <a:lnTo>
                  <a:pt x="0" y="107999"/>
                </a:lnTo>
                <a:close/>
              </a:path>
            </a:pathLst>
          </a:custGeom>
          <a:solidFill>
            <a:srgbClr val="4590B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9"/>
          <p:cNvSpPr txBox="1"/>
          <p:nvPr>
            <p:ph type="title"/>
          </p:nvPr>
        </p:nvSpPr>
        <p:spPr>
          <a:xfrm>
            <a:off x="448091" y="599725"/>
            <a:ext cx="8247816" cy="818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9"/>
          <p:cNvSpPr txBox="1"/>
          <p:nvPr>
            <p:ph idx="1" type="body"/>
          </p:nvPr>
        </p:nvSpPr>
        <p:spPr>
          <a:xfrm>
            <a:off x="526831" y="1378123"/>
            <a:ext cx="8025130" cy="407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3D3D3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1" type="ftr"/>
          </p:nvPr>
        </p:nvSpPr>
        <p:spPr>
          <a:xfrm>
            <a:off x="659932" y="6428669"/>
            <a:ext cx="3850004" cy="29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2F5A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ev3lessons.com/" TargetMode="External"/><Relationship Id="rId4" Type="http://schemas.openxmlformats.org/officeDocument/2006/relationships/hyperlink" Target="http://www.flltutorials.com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2489550" y="3606175"/>
            <a:ext cx="4164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>
                <a:solidFill>
                  <a:schemeClr val="lt1"/>
                </a:solidFill>
              </a:rPr>
              <a:t>שיעור 2: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500">
                <a:solidFill>
                  <a:srgbClr val="FFFFFF"/>
                </a:solidFill>
              </a:rPr>
              <a:t>בניית שלדה מוצלחת לתמרון</a:t>
            </a:r>
            <a:endParaRPr sz="5700">
              <a:solidFill>
                <a:srgbClr val="FFFFFF"/>
              </a:solidFill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577042" y="5319022"/>
            <a:ext cx="79899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solidFill>
                  <a:srgbClr val="FFFFFF"/>
                </a:solidFill>
              </a:rPr>
              <a:t>SESHAN BROTHERS</a:t>
            </a:r>
            <a:endParaRPr>
              <a:solidFill>
                <a:srgbClr val="FFFFFF"/>
              </a:solidFill>
            </a:endParaRPr>
          </a:p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lang="iw-IL">
                <a:solidFill>
                  <a:srgbClr val="FFFFFF"/>
                </a:solidFill>
              </a:rPr>
              <a:t>תורגם לעברית ע"י D-Bug #3316 מתיכון עירוני ד', תל-אביב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448100" y="599725"/>
            <a:ext cx="8239200" cy="77910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txBody>
          <a:bodyPr anchorCtr="0" anchor="t" bIns="0" lIns="0" spcFirstLastPara="1" rIns="0" wrap="square" tIns="196850">
            <a:spAutoFit/>
          </a:bodyPr>
          <a:lstStyle/>
          <a:p>
            <a:pPr indent="0" lvl="0" marL="22415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Arial"/>
                <a:ea typeface="Arial"/>
                <a:cs typeface="Arial"/>
                <a:sym typeface="Arial"/>
              </a:rPr>
              <a:t>אילו תכונות אתם צריכים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2087661" y="1661354"/>
            <a:ext cx="6599555" cy="319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387350" lvl="0" marL="355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2550"/>
              <a:buChar char="•"/>
            </a:pPr>
            <a:r>
              <a:rPr lang="iw-IL" sz="2700">
                <a:solidFill>
                  <a:srgbClr val="3D3D3D"/>
                </a:solidFill>
              </a:rPr>
              <a:t>בשיעור הקודם, דיברנו על היכולת לתמרן בצורה אמינה</a:t>
            </a:r>
            <a:endParaRPr sz="2100"/>
          </a:p>
        </p:txBody>
      </p:sp>
      <p:sp>
        <p:nvSpPr>
          <p:cNvPr id="66" name="Google Shape;66;p2"/>
          <p:cNvSpPr/>
          <p:nvPr/>
        </p:nvSpPr>
        <p:spPr>
          <a:xfrm>
            <a:off x="1709927" y="2932176"/>
            <a:ext cx="5730239" cy="30937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 txBox="1"/>
          <p:nvPr>
            <p:ph idx="11" type="ftr"/>
          </p:nvPr>
        </p:nvSpPr>
        <p:spPr>
          <a:xfrm>
            <a:off x="659923" y="6428675"/>
            <a:ext cx="4908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© 2018, FLL Tutorials, Last Edit 8/16/2018</a:t>
            </a:r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4273500" y="63405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iw-IL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title"/>
          </p:nvPr>
        </p:nvSpPr>
        <p:spPr>
          <a:xfrm>
            <a:off x="448100" y="599725"/>
            <a:ext cx="8239200" cy="87210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txBody>
          <a:bodyPr anchorCtr="0" anchor="t" bIns="0" lIns="0" spcFirstLastPara="1" rIns="0" wrap="square" tIns="196850">
            <a:spAutoFit/>
          </a:bodyPr>
          <a:lstStyle/>
          <a:p>
            <a:pPr indent="0" lvl="0" marL="22415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Arial"/>
                <a:ea typeface="Arial"/>
                <a:cs typeface="Arial"/>
                <a:sym typeface="Arial"/>
              </a:rPr>
              <a:t>ניווט אמין ב-FLL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553840" y="1650726"/>
            <a:ext cx="78354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spAutoFit/>
          </a:bodyPr>
          <a:lstStyle/>
          <a:p>
            <a:pPr indent="-361949" lvl="0" marL="355600" marR="4445635" rt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2500"/>
              <a:buChar char="•"/>
            </a:pPr>
            <a:r>
              <a:rPr lang="iw-IL" sz="2700">
                <a:solidFill>
                  <a:srgbClr val="3D3D3D"/>
                </a:solidFill>
              </a:rPr>
              <a:t>ניווט טוב יכלול חלק או כל הטכניקות הבאות:</a:t>
            </a:r>
            <a:endParaRPr sz="1700"/>
          </a:p>
          <a:p>
            <a:pPr indent="-361949" lvl="1" marL="679450" marR="0" rtl="1" algn="r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4590B8"/>
              </a:buClr>
              <a:buSzPts val="1850"/>
              <a:buChar char="•"/>
            </a:pPr>
            <a:r>
              <a:rPr i="0" lang="iw-IL" sz="2000" u="none" cap="none" strike="noStrike">
                <a:solidFill>
                  <a:srgbClr val="3D3D3D"/>
                </a:solidFill>
              </a:rPr>
              <a:t>נסיעה ישרה למרחק רב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61949" lvl="1" marL="67945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590B8"/>
              </a:buClr>
              <a:buSzPts val="1850"/>
              <a:buChar char="•"/>
            </a:pPr>
            <a:r>
              <a:rPr i="0" lang="iw-IL" sz="2000" u="none" cap="none" strike="noStrike">
                <a:solidFill>
                  <a:srgbClr val="3D3D3D"/>
                </a:solidFill>
              </a:rPr>
              <a:t>סיבוב הרובוט במספר מעלות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61949" lvl="1" marL="67945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590B8"/>
              </a:buClr>
              <a:buSzPts val="1850"/>
              <a:buChar char="•"/>
            </a:pPr>
            <a:r>
              <a:rPr i="0" lang="iw-IL" sz="2000" u="none" cap="none" strike="noStrike">
                <a:solidFill>
                  <a:srgbClr val="3D3D3D"/>
                </a:solidFill>
              </a:rPr>
              <a:t>התמקמות בבסיס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61949" lvl="1" marL="67945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590B8"/>
              </a:buClr>
              <a:buSzPts val="1850"/>
              <a:buChar char="•"/>
            </a:pPr>
            <a:r>
              <a:rPr i="0" lang="iw-IL" sz="2000" u="none" cap="none" strike="noStrike">
                <a:solidFill>
                  <a:srgbClr val="3D3D3D"/>
                </a:solidFill>
              </a:rPr>
              <a:t>מעקב אחרי קיר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61949" lvl="1" marL="67945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590B8"/>
              </a:buClr>
              <a:buSzPts val="1850"/>
              <a:buChar char="•"/>
            </a:pPr>
            <a:r>
              <a:rPr i="0" lang="iw-IL" sz="2000" u="none" cap="none" strike="noStrike">
                <a:solidFill>
                  <a:srgbClr val="3D3D3D"/>
                </a:solidFill>
              </a:rPr>
              <a:t>התיישרות לקו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61949" lvl="1" marL="67945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590B8"/>
              </a:buClr>
              <a:buSzPts val="1850"/>
              <a:buChar char="•"/>
            </a:pPr>
            <a:r>
              <a:rPr i="0" lang="iw-IL" sz="2000" u="none" cap="none" strike="noStrike">
                <a:solidFill>
                  <a:srgbClr val="3D3D3D"/>
                </a:solidFill>
              </a:rPr>
              <a:t>התיישרות על קיר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61949" lvl="1" marL="67945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590B8"/>
              </a:buClr>
              <a:buSzPts val="1850"/>
              <a:buChar char="•"/>
            </a:pPr>
            <a:r>
              <a:rPr i="0" lang="iw-IL" sz="2000" u="none" cap="none" strike="noStrike">
                <a:solidFill>
                  <a:srgbClr val="3D3D3D"/>
                </a:solidFill>
              </a:rPr>
              <a:t>התיישרות על דגמי המשימה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61949" lvl="1" marL="679450" marR="0" rtl="1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590B8"/>
              </a:buClr>
              <a:buSzPts val="1850"/>
              <a:buChar char="•"/>
            </a:pPr>
            <a:r>
              <a:rPr i="0" lang="iw-IL" sz="2000" u="none" cap="none" strike="noStrike">
                <a:solidFill>
                  <a:srgbClr val="3D3D3D"/>
                </a:solidFill>
              </a:rPr>
              <a:t>מעקב אחרי קו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61950" lvl="0" marL="355600" marR="5080" rtl="1" algn="r">
              <a:lnSpc>
                <a:spcPct val="80000"/>
              </a:lnSpc>
              <a:spcBef>
                <a:spcPts val="1065"/>
              </a:spcBef>
              <a:spcAft>
                <a:spcPts val="0"/>
              </a:spcAft>
              <a:buClr>
                <a:srgbClr val="4590B8"/>
              </a:buClr>
              <a:buSzPts val="2150"/>
              <a:buChar char="•"/>
            </a:pPr>
            <a:r>
              <a:rPr lang="iw-IL" sz="2300">
                <a:solidFill>
                  <a:srgbClr val="3D3D3D"/>
                </a:solidFill>
              </a:rPr>
              <a:t>כל אחת מהטכניקות דורשות מהרובוט שלכם תכונות מסויימות </a:t>
            </a:r>
            <a:endParaRPr sz="1700"/>
          </a:p>
        </p:txBody>
      </p:sp>
      <p:sp>
        <p:nvSpPr>
          <p:cNvPr id="75" name="Google Shape;75;p3"/>
          <p:cNvSpPr/>
          <p:nvPr/>
        </p:nvSpPr>
        <p:spPr>
          <a:xfrm>
            <a:off x="368398" y="2549625"/>
            <a:ext cx="4194000" cy="226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 txBox="1"/>
          <p:nvPr>
            <p:ph idx="11" type="ftr"/>
          </p:nvPr>
        </p:nvSpPr>
        <p:spPr>
          <a:xfrm>
            <a:off x="659923" y="6428675"/>
            <a:ext cx="4908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© 2018, FLL Tutorials, Last Edit 8/16/2018</a:t>
            </a:r>
            <a:endParaRPr/>
          </a:p>
        </p:txBody>
      </p:sp>
      <p:sp>
        <p:nvSpPr>
          <p:cNvPr id="77" name="Google Shape;77;p3"/>
          <p:cNvSpPr txBox="1"/>
          <p:nvPr/>
        </p:nvSpPr>
        <p:spPr>
          <a:xfrm>
            <a:off x="4273500" y="63405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iw-IL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448100" y="599725"/>
            <a:ext cx="8239200" cy="77850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txBody>
          <a:bodyPr anchorCtr="0" anchor="t" bIns="0" lIns="0" spcFirstLastPara="1" rIns="0" wrap="square" tIns="196850">
            <a:spAutoFit/>
          </a:bodyPr>
          <a:lstStyle/>
          <a:p>
            <a:pPr indent="0" lvl="0" marL="22415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Arial"/>
                <a:ea typeface="Arial"/>
                <a:cs typeface="Arial"/>
                <a:sym typeface="Arial"/>
              </a:rPr>
              <a:t>התכונות העיקריות של הרובוט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>
            <p:ph idx="11" type="ftr"/>
          </p:nvPr>
        </p:nvSpPr>
        <p:spPr>
          <a:xfrm>
            <a:off x="194373" y="6410775"/>
            <a:ext cx="49806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© 2018, FLL Tutorials, Last Edit 8/16/2018</a:t>
            </a:r>
            <a:endParaRPr/>
          </a:p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526831" y="1378123"/>
            <a:ext cx="8025130" cy="4091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-368300" lvl="0" marL="3556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2250"/>
              <a:buChar char="•"/>
            </a:pPr>
            <a:r>
              <a:rPr lang="iw-IL" sz="2400">
                <a:latin typeface="Arial"/>
                <a:ea typeface="Arial"/>
                <a:cs typeface="Arial"/>
                <a:sym typeface="Arial"/>
              </a:rPr>
              <a:t>קירות חיצוניים (מסגרת)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68934" lvl="1" marL="679450" rtl="1" algn="r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4590B8"/>
              </a:buClr>
              <a:buSzPts val="1950"/>
              <a:buChar char="•"/>
            </a:pPr>
            <a:r>
              <a:rPr lang="iw-IL" sz="21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מאפשר להתיישר על משטח חלק (קיר או דגם של משימה)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934" lvl="1" marL="679450" rtl="1" algn="r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4590B8"/>
              </a:buClr>
              <a:buSzPts val="1950"/>
              <a:buChar char="•"/>
            </a:pPr>
            <a:r>
              <a:rPr lang="iw-IL" sz="21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 משפר נסיעה ישרה ואת דיוק הפנייה← עוזר בתמיכת הגלגלים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8300" lvl="0" marL="355600" rtl="1" algn="r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4590B8"/>
              </a:buClr>
              <a:buSzPts val="2250"/>
              <a:buChar char="•"/>
            </a:pPr>
            <a:r>
              <a:rPr lang="iw-IL" sz="2400">
                <a:latin typeface="Arial"/>
                <a:ea typeface="Arial"/>
                <a:cs typeface="Arial"/>
                <a:sym typeface="Arial"/>
              </a:rPr>
              <a:t>שני חיישני צבע מיושרים אך במרחק מסויים אחד מן השני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68934" lvl="1" marL="679450" rtl="1" algn="r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4590B8"/>
              </a:buClr>
              <a:buSzPts val="1950"/>
              <a:buChar char="•"/>
            </a:pPr>
            <a:r>
              <a:rPr lang="iw-IL" sz="21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מאפשר להתיישר על קו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8300" lvl="0" marL="355600" rtl="1" algn="r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4590B8"/>
              </a:buClr>
              <a:buSzPts val="2250"/>
              <a:buChar char="•"/>
            </a:pPr>
            <a:r>
              <a:rPr lang="iw-IL" sz="2400">
                <a:latin typeface="Arial"/>
                <a:ea typeface="Arial"/>
                <a:cs typeface="Arial"/>
                <a:sym typeface="Arial"/>
              </a:rPr>
              <a:t> חיישני צבע הנמצאים לפני הגלגלים המונעים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68934" lvl="1" marL="679450" rtl="1" algn="r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4590B8"/>
              </a:buClr>
              <a:buSzPts val="1950"/>
              <a:buChar char="•"/>
            </a:pPr>
            <a:r>
              <a:rPr lang="iw-IL" sz="21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מאפשר נסיעה עם מעקב אחרי קו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8300" lvl="0" marL="355600" rtl="1" algn="r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4590B8"/>
              </a:buClr>
              <a:buSzPts val="2250"/>
              <a:buChar char="•"/>
            </a:pPr>
            <a:r>
              <a:rPr lang="iw-IL" sz="2400">
                <a:latin typeface="Arial"/>
                <a:ea typeface="Arial"/>
                <a:cs typeface="Arial"/>
                <a:sym typeface="Arial"/>
              </a:rPr>
              <a:t>גלגלים לנסיעה צמודה על קיר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68299" lvl="1" marL="678815" marR="34925" rtl="1" algn="r">
              <a:lnSpc>
                <a:spcPct val="95882"/>
              </a:lnSpc>
              <a:spcBef>
                <a:spcPts val="1005"/>
              </a:spcBef>
              <a:spcAft>
                <a:spcPts val="0"/>
              </a:spcAft>
              <a:buClr>
                <a:srgbClr val="4590B8"/>
              </a:buClr>
              <a:buSzPts val="1950"/>
              <a:buChar char="•"/>
            </a:pPr>
            <a:r>
              <a:rPr lang="iw-IL" sz="21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עלולים להיות הבדלים ב</a:t>
            </a:r>
            <a:r>
              <a:rPr lang="iw-IL" sz="210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חומר ובאיכות של הקירות בתחרויות שונות. גלגלים הנוגעים בקיר משפרים את היכולת לעקוב אחרי קירות ולהתיישר על קירות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354965" marR="5080" rtl="1" algn="r">
              <a:lnSpc>
                <a:spcPct val="80000"/>
              </a:lnSpc>
              <a:spcBef>
                <a:spcPts val="1085"/>
              </a:spcBef>
              <a:spcAft>
                <a:spcPts val="0"/>
              </a:spcAft>
              <a:buClr>
                <a:srgbClr val="4590B8"/>
              </a:buClr>
              <a:buSzPts val="2250"/>
              <a:buChar char="•"/>
            </a:pPr>
            <a:r>
              <a:rPr lang="iw-IL" sz="2400">
                <a:latin typeface="Arial"/>
                <a:ea typeface="Arial"/>
                <a:cs typeface="Arial"/>
                <a:sym typeface="Arial"/>
              </a:rPr>
              <a:t>למרות שקבוצות שונות בונות רובוטים שונים, לרוב הרובוטים המוצלחים יש את התכונות האלו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4273500" y="64167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iw-IL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448091" y="599725"/>
            <a:ext cx="8239125" cy="818515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txBody>
          <a:bodyPr anchorCtr="0" anchor="t" bIns="0" lIns="0" spcFirstLastPara="1" rIns="0" wrap="square" tIns="196850">
            <a:spAutoFit/>
          </a:bodyPr>
          <a:lstStyle/>
          <a:p>
            <a:pPr indent="0" lvl="0" marL="2241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DROIDBOT MODEL C</a:t>
            </a:r>
            <a:endParaRPr/>
          </a:p>
        </p:txBody>
      </p:sp>
      <p:sp>
        <p:nvSpPr>
          <p:cNvPr id="91" name="Google Shape;91;p5"/>
          <p:cNvSpPr txBox="1"/>
          <p:nvPr/>
        </p:nvSpPr>
        <p:spPr>
          <a:xfrm>
            <a:off x="1163899" y="1566775"/>
            <a:ext cx="7472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200">
                <a:solidFill>
                  <a:srgbClr val="4590B8"/>
                </a:solidFill>
              </a:rPr>
              <a:t>	</a:t>
            </a:r>
            <a:r>
              <a:rPr lang="iw-IL" sz="2400">
                <a:solidFill>
                  <a:srgbClr val="3D3D3D"/>
                </a:solidFill>
              </a:rPr>
              <a:t> הרובוט הזה כולל את כל התכונות העיקריות לניווט טוב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2" name="Google Shape;92;p5"/>
          <p:cNvSpPr/>
          <p:nvPr/>
        </p:nvSpPr>
        <p:spPr>
          <a:xfrm>
            <a:off x="2727960" y="2453639"/>
            <a:ext cx="3974700" cy="29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920610" y="4662932"/>
            <a:ext cx="17316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</a:rPr>
              <a:t>גלגלים לנסיעה צמודה לקיר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5078076" y="5714491"/>
            <a:ext cx="20085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</a:rPr>
              <a:t>חיישני הצבע נמצאים לפני הגלגלים המונעים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2702245" y="3524586"/>
            <a:ext cx="894714" cy="258445"/>
          </a:xfrm>
          <a:custGeom>
            <a:rect b="b" l="l" r="r" t="t"/>
            <a:pathLst>
              <a:path extrusionOk="0" h="258445" w="894714">
                <a:moveTo>
                  <a:pt x="721024" y="202457"/>
                </a:moveTo>
                <a:lnTo>
                  <a:pt x="709303" y="258392"/>
                </a:lnTo>
                <a:lnTo>
                  <a:pt x="894690" y="209652"/>
                </a:lnTo>
                <a:lnTo>
                  <a:pt x="893111" y="208401"/>
                </a:lnTo>
                <a:lnTo>
                  <a:pt x="760338" y="208401"/>
                </a:lnTo>
                <a:lnTo>
                  <a:pt x="748991" y="208317"/>
                </a:lnTo>
                <a:lnTo>
                  <a:pt x="721024" y="202457"/>
                </a:lnTo>
                <a:close/>
              </a:path>
              <a:path extrusionOk="0" h="258445" w="894714">
                <a:moveTo>
                  <a:pt x="732745" y="146522"/>
                </a:moveTo>
                <a:lnTo>
                  <a:pt x="721024" y="202457"/>
                </a:lnTo>
                <a:lnTo>
                  <a:pt x="748991" y="208317"/>
                </a:lnTo>
                <a:lnTo>
                  <a:pt x="760338" y="208401"/>
                </a:lnTo>
                <a:lnTo>
                  <a:pt x="770484" y="204270"/>
                </a:lnTo>
                <a:lnTo>
                  <a:pt x="778340" y="196636"/>
                </a:lnTo>
                <a:lnTo>
                  <a:pt x="782819" y="186210"/>
                </a:lnTo>
                <a:lnTo>
                  <a:pt x="782903" y="174864"/>
                </a:lnTo>
                <a:lnTo>
                  <a:pt x="778772" y="164718"/>
                </a:lnTo>
                <a:lnTo>
                  <a:pt x="771138" y="156861"/>
                </a:lnTo>
                <a:lnTo>
                  <a:pt x="760712" y="152383"/>
                </a:lnTo>
                <a:lnTo>
                  <a:pt x="732745" y="146522"/>
                </a:lnTo>
                <a:close/>
              </a:path>
              <a:path extrusionOk="0" h="258445" w="894714">
                <a:moveTo>
                  <a:pt x="744466" y="90587"/>
                </a:moveTo>
                <a:lnTo>
                  <a:pt x="732745" y="146522"/>
                </a:lnTo>
                <a:lnTo>
                  <a:pt x="760712" y="152383"/>
                </a:lnTo>
                <a:lnTo>
                  <a:pt x="771138" y="156861"/>
                </a:lnTo>
                <a:lnTo>
                  <a:pt x="778772" y="164718"/>
                </a:lnTo>
                <a:lnTo>
                  <a:pt x="782903" y="174864"/>
                </a:lnTo>
                <a:lnTo>
                  <a:pt x="782819" y="186210"/>
                </a:lnTo>
                <a:lnTo>
                  <a:pt x="778340" y="196636"/>
                </a:lnTo>
                <a:lnTo>
                  <a:pt x="770484" y="204270"/>
                </a:lnTo>
                <a:lnTo>
                  <a:pt x="760338" y="208401"/>
                </a:lnTo>
                <a:lnTo>
                  <a:pt x="893111" y="208401"/>
                </a:lnTo>
                <a:lnTo>
                  <a:pt x="744466" y="90587"/>
                </a:lnTo>
                <a:close/>
              </a:path>
              <a:path extrusionOk="0" h="258445" w="894714">
                <a:moveTo>
                  <a:pt x="22564" y="0"/>
                </a:moveTo>
                <a:lnTo>
                  <a:pt x="12418" y="4130"/>
                </a:lnTo>
                <a:lnTo>
                  <a:pt x="4562" y="11764"/>
                </a:lnTo>
                <a:lnTo>
                  <a:pt x="83" y="22190"/>
                </a:lnTo>
                <a:lnTo>
                  <a:pt x="0" y="33537"/>
                </a:lnTo>
                <a:lnTo>
                  <a:pt x="4130" y="43682"/>
                </a:lnTo>
                <a:lnTo>
                  <a:pt x="11765" y="51539"/>
                </a:lnTo>
                <a:lnTo>
                  <a:pt x="22191" y="56018"/>
                </a:lnTo>
                <a:lnTo>
                  <a:pt x="721024" y="202457"/>
                </a:lnTo>
                <a:lnTo>
                  <a:pt x="732745" y="146522"/>
                </a:lnTo>
                <a:lnTo>
                  <a:pt x="33911" y="83"/>
                </a:lnTo>
                <a:lnTo>
                  <a:pt x="2256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2701814" y="3524156"/>
            <a:ext cx="1644014" cy="876935"/>
          </a:xfrm>
          <a:custGeom>
            <a:rect b="b" l="l" r="r" t="t"/>
            <a:pathLst>
              <a:path extrusionOk="0" h="876935" w="1644014">
                <a:moveTo>
                  <a:pt x="1478531" y="822303"/>
                </a:moveTo>
                <a:lnTo>
                  <a:pt x="1451958" y="872900"/>
                </a:lnTo>
                <a:lnTo>
                  <a:pt x="1643608" y="876724"/>
                </a:lnTo>
                <a:lnTo>
                  <a:pt x="1616310" y="838773"/>
                </a:lnTo>
                <a:lnTo>
                  <a:pt x="1514720" y="838773"/>
                </a:lnTo>
                <a:lnTo>
                  <a:pt x="1503829" y="835590"/>
                </a:lnTo>
                <a:lnTo>
                  <a:pt x="1478531" y="822303"/>
                </a:lnTo>
                <a:close/>
              </a:path>
              <a:path extrusionOk="0" h="876935" w="1644014">
                <a:moveTo>
                  <a:pt x="1505104" y="771707"/>
                </a:moveTo>
                <a:lnTo>
                  <a:pt x="1478531" y="822303"/>
                </a:lnTo>
                <a:lnTo>
                  <a:pt x="1503829" y="835590"/>
                </a:lnTo>
                <a:lnTo>
                  <a:pt x="1514720" y="838773"/>
                </a:lnTo>
                <a:lnTo>
                  <a:pt x="1525608" y="837575"/>
                </a:lnTo>
                <a:lnTo>
                  <a:pt x="1535253" y="832380"/>
                </a:lnTo>
                <a:lnTo>
                  <a:pt x="1542413" y="823577"/>
                </a:lnTo>
                <a:lnTo>
                  <a:pt x="1545597" y="812686"/>
                </a:lnTo>
                <a:lnTo>
                  <a:pt x="1544398" y="801797"/>
                </a:lnTo>
                <a:lnTo>
                  <a:pt x="1539204" y="792153"/>
                </a:lnTo>
                <a:lnTo>
                  <a:pt x="1530401" y="784993"/>
                </a:lnTo>
                <a:lnTo>
                  <a:pt x="1505104" y="771707"/>
                </a:lnTo>
                <a:close/>
              </a:path>
              <a:path extrusionOk="0" h="876935" w="1644014">
                <a:moveTo>
                  <a:pt x="1531676" y="721111"/>
                </a:moveTo>
                <a:lnTo>
                  <a:pt x="1505104" y="771707"/>
                </a:lnTo>
                <a:lnTo>
                  <a:pt x="1530401" y="784993"/>
                </a:lnTo>
                <a:lnTo>
                  <a:pt x="1539204" y="792153"/>
                </a:lnTo>
                <a:lnTo>
                  <a:pt x="1544398" y="801797"/>
                </a:lnTo>
                <a:lnTo>
                  <a:pt x="1545597" y="812686"/>
                </a:lnTo>
                <a:lnTo>
                  <a:pt x="1542413" y="823577"/>
                </a:lnTo>
                <a:lnTo>
                  <a:pt x="1535253" y="832380"/>
                </a:lnTo>
                <a:lnTo>
                  <a:pt x="1525608" y="837575"/>
                </a:lnTo>
                <a:lnTo>
                  <a:pt x="1514720" y="838773"/>
                </a:lnTo>
                <a:lnTo>
                  <a:pt x="1616310" y="838773"/>
                </a:lnTo>
                <a:lnTo>
                  <a:pt x="1531676" y="721111"/>
                </a:lnTo>
                <a:close/>
              </a:path>
              <a:path extrusionOk="0" h="876935" w="1644014">
                <a:moveTo>
                  <a:pt x="30877" y="0"/>
                </a:moveTo>
                <a:lnTo>
                  <a:pt x="19988" y="1198"/>
                </a:lnTo>
                <a:lnTo>
                  <a:pt x="10343" y="6392"/>
                </a:lnTo>
                <a:lnTo>
                  <a:pt x="3183" y="15195"/>
                </a:lnTo>
                <a:lnTo>
                  <a:pt x="0" y="26086"/>
                </a:lnTo>
                <a:lnTo>
                  <a:pt x="1198" y="36975"/>
                </a:lnTo>
                <a:lnTo>
                  <a:pt x="6392" y="46620"/>
                </a:lnTo>
                <a:lnTo>
                  <a:pt x="15195" y="53780"/>
                </a:lnTo>
                <a:lnTo>
                  <a:pt x="1478531" y="822303"/>
                </a:lnTo>
                <a:lnTo>
                  <a:pt x="1505104" y="771707"/>
                </a:lnTo>
                <a:lnTo>
                  <a:pt x="41768" y="3183"/>
                </a:lnTo>
                <a:lnTo>
                  <a:pt x="3087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5900413" y="4179601"/>
            <a:ext cx="829945" cy="186689"/>
          </a:xfrm>
          <a:custGeom>
            <a:rect b="b" l="l" r="r" t="t"/>
            <a:pathLst>
              <a:path extrusionOk="0" h="186689" w="829945">
                <a:moveTo>
                  <a:pt x="173594" y="56773"/>
                </a:moveTo>
                <a:lnTo>
                  <a:pt x="167052" y="113547"/>
                </a:lnTo>
                <a:lnTo>
                  <a:pt x="798003" y="186253"/>
                </a:lnTo>
                <a:lnTo>
                  <a:pt x="809309" y="185295"/>
                </a:lnTo>
                <a:lnTo>
                  <a:pt x="819034" y="180252"/>
                </a:lnTo>
                <a:lnTo>
                  <a:pt x="826157" y="171930"/>
                </a:lnTo>
                <a:lnTo>
                  <a:pt x="829661" y="161137"/>
                </a:lnTo>
                <a:lnTo>
                  <a:pt x="828703" y="149830"/>
                </a:lnTo>
                <a:lnTo>
                  <a:pt x="823659" y="140106"/>
                </a:lnTo>
                <a:lnTo>
                  <a:pt x="815337" y="132983"/>
                </a:lnTo>
                <a:lnTo>
                  <a:pt x="804544" y="129479"/>
                </a:lnTo>
                <a:lnTo>
                  <a:pt x="173594" y="56773"/>
                </a:lnTo>
                <a:close/>
              </a:path>
              <a:path extrusionOk="0" h="186689" w="829945">
                <a:moveTo>
                  <a:pt x="180136" y="0"/>
                </a:moveTo>
                <a:lnTo>
                  <a:pt x="0" y="65534"/>
                </a:lnTo>
                <a:lnTo>
                  <a:pt x="160510" y="170322"/>
                </a:lnTo>
                <a:lnTo>
                  <a:pt x="167052" y="113547"/>
                </a:lnTo>
                <a:lnTo>
                  <a:pt x="138664" y="110276"/>
                </a:lnTo>
                <a:lnTo>
                  <a:pt x="127872" y="106772"/>
                </a:lnTo>
                <a:lnTo>
                  <a:pt x="119550" y="99649"/>
                </a:lnTo>
                <a:lnTo>
                  <a:pt x="114506" y="89925"/>
                </a:lnTo>
                <a:lnTo>
                  <a:pt x="113549" y="78619"/>
                </a:lnTo>
                <a:lnTo>
                  <a:pt x="117053" y="67826"/>
                </a:lnTo>
                <a:lnTo>
                  <a:pt x="124176" y="59504"/>
                </a:lnTo>
                <a:lnTo>
                  <a:pt x="133901" y="54460"/>
                </a:lnTo>
                <a:lnTo>
                  <a:pt x="145207" y="53502"/>
                </a:lnTo>
                <a:lnTo>
                  <a:pt x="173971" y="53502"/>
                </a:lnTo>
                <a:lnTo>
                  <a:pt x="180136" y="0"/>
                </a:lnTo>
                <a:close/>
              </a:path>
              <a:path extrusionOk="0" h="186689" w="829945">
                <a:moveTo>
                  <a:pt x="145207" y="53502"/>
                </a:moveTo>
                <a:lnTo>
                  <a:pt x="133901" y="54460"/>
                </a:lnTo>
                <a:lnTo>
                  <a:pt x="124176" y="59504"/>
                </a:lnTo>
                <a:lnTo>
                  <a:pt x="117053" y="67826"/>
                </a:lnTo>
                <a:lnTo>
                  <a:pt x="113549" y="78619"/>
                </a:lnTo>
                <a:lnTo>
                  <a:pt x="114506" y="89925"/>
                </a:lnTo>
                <a:lnTo>
                  <a:pt x="119550" y="99649"/>
                </a:lnTo>
                <a:lnTo>
                  <a:pt x="127872" y="106772"/>
                </a:lnTo>
                <a:lnTo>
                  <a:pt x="138664" y="110276"/>
                </a:lnTo>
                <a:lnTo>
                  <a:pt x="167052" y="113547"/>
                </a:lnTo>
                <a:lnTo>
                  <a:pt x="173594" y="56773"/>
                </a:lnTo>
                <a:lnTo>
                  <a:pt x="145207" y="53502"/>
                </a:lnTo>
                <a:close/>
              </a:path>
              <a:path extrusionOk="0" h="186689" w="829945">
                <a:moveTo>
                  <a:pt x="173971" y="53502"/>
                </a:moveTo>
                <a:lnTo>
                  <a:pt x="145207" y="53502"/>
                </a:lnTo>
                <a:lnTo>
                  <a:pt x="173594" y="56773"/>
                </a:lnTo>
                <a:lnTo>
                  <a:pt x="173971" y="53502"/>
                </a:lnTo>
                <a:close/>
              </a:path>
            </a:pathLst>
          </a:custGeom>
          <a:solidFill>
            <a:srgbClr val="FF85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2701763" y="4795061"/>
            <a:ext cx="1522729" cy="186054"/>
          </a:xfrm>
          <a:custGeom>
            <a:rect b="b" l="l" r="r" t="t"/>
            <a:pathLst>
              <a:path extrusionOk="0" h="186054" w="1522729">
                <a:moveTo>
                  <a:pt x="1355731" y="14709"/>
                </a:moveTo>
                <a:lnTo>
                  <a:pt x="1352634" y="71774"/>
                </a:lnTo>
                <a:lnTo>
                  <a:pt x="1381168" y="73323"/>
                </a:lnTo>
                <a:lnTo>
                  <a:pt x="1392152" y="76168"/>
                </a:lnTo>
                <a:lnTo>
                  <a:pt x="1400890" y="82775"/>
                </a:lnTo>
                <a:lnTo>
                  <a:pt x="1406512" y="92177"/>
                </a:lnTo>
                <a:lnTo>
                  <a:pt x="1408151" y="103405"/>
                </a:lnTo>
                <a:lnTo>
                  <a:pt x="1405307" y="114390"/>
                </a:lnTo>
                <a:lnTo>
                  <a:pt x="1398700" y="123128"/>
                </a:lnTo>
                <a:lnTo>
                  <a:pt x="1389298" y="128750"/>
                </a:lnTo>
                <a:lnTo>
                  <a:pt x="1378070" y="130389"/>
                </a:lnTo>
                <a:lnTo>
                  <a:pt x="1349453" y="130389"/>
                </a:lnTo>
                <a:lnTo>
                  <a:pt x="1346440" y="185907"/>
                </a:lnTo>
                <a:lnTo>
                  <a:pt x="1474375" y="130389"/>
                </a:lnTo>
                <a:lnTo>
                  <a:pt x="1378070" y="130389"/>
                </a:lnTo>
                <a:lnTo>
                  <a:pt x="1349537" y="128841"/>
                </a:lnTo>
                <a:lnTo>
                  <a:pt x="1477943" y="128841"/>
                </a:lnTo>
                <a:lnTo>
                  <a:pt x="1522282" y="109599"/>
                </a:lnTo>
                <a:lnTo>
                  <a:pt x="1355731" y="14709"/>
                </a:lnTo>
                <a:close/>
              </a:path>
              <a:path extrusionOk="0" h="186054" w="1522729">
                <a:moveTo>
                  <a:pt x="1352634" y="71774"/>
                </a:moveTo>
                <a:lnTo>
                  <a:pt x="1349537" y="128841"/>
                </a:lnTo>
                <a:lnTo>
                  <a:pt x="1378070" y="130389"/>
                </a:lnTo>
                <a:lnTo>
                  <a:pt x="1389298" y="128750"/>
                </a:lnTo>
                <a:lnTo>
                  <a:pt x="1398700" y="123128"/>
                </a:lnTo>
                <a:lnTo>
                  <a:pt x="1405307" y="114390"/>
                </a:lnTo>
                <a:lnTo>
                  <a:pt x="1408151" y="103405"/>
                </a:lnTo>
                <a:lnTo>
                  <a:pt x="1406512" y="92177"/>
                </a:lnTo>
                <a:lnTo>
                  <a:pt x="1400890" y="82775"/>
                </a:lnTo>
                <a:lnTo>
                  <a:pt x="1392152" y="76168"/>
                </a:lnTo>
                <a:lnTo>
                  <a:pt x="1381168" y="73323"/>
                </a:lnTo>
                <a:lnTo>
                  <a:pt x="1352634" y="71774"/>
                </a:lnTo>
                <a:close/>
              </a:path>
              <a:path extrusionOk="0" h="186054" w="1522729">
                <a:moveTo>
                  <a:pt x="30081" y="0"/>
                </a:moveTo>
                <a:lnTo>
                  <a:pt x="18853" y="1639"/>
                </a:lnTo>
                <a:lnTo>
                  <a:pt x="9452" y="7261"/>
                </a:lnTo>
                <a:lnTo>
                  <a:pt x="2845" y="15999"/>
                </a:lnTo>
                <a:lnTo>
                  <a:pt x="0" y="26983"/>
                </a:lnTo>
                <a:lnTo>
                  <a:pt x="1639" y="38211"/>
                </a:lnTo>
                <a:lnTo>
                  <a:pt x="7262" y="47613"/>
                </a:lnTo>
                <a:lnTo>
                  <a:pt x="16000" y="54220"/>
                </a:lnTo>
                <a:lnTo>
                  <a:pt x="26984" y="57064"/>
                </a:lnTo>
                <a:lnTo>
                  <a:pt x="1349537" y="128841"/>
                </a:lnTo>
                <a:lnTo>
                  <a:pt x="1352634" y="71774"/>
                </a:lnTo>
                <a:lnTo>
                  <a:pt x="3008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2701725" y="4183609"/>
            <a:ext cx="688975" cy="668654"/>
          </a:xfrm>
          <a:custGeom>
            <a:rect b="b" l="l" r="r" t="t"/>
            <a:pathLst>
              <a:path extrusionOk="0" h="668654" w="688975">
                <a:moveTo>
                  <a:pt x="545844" y="98808"/>
                </a:moveTo>
                <a:lnTo>
                  <a:pt x="8683" y="619465"/>
                </a:lnTo>
                <a:lnTo>
                  <a:pt x="2259" y="628819"/>
                </a:lnTo>
                <a:lnTo>
                  <a:pt x="0" y="639538"/>
                </a:lnTo>
                <a:lnTo>
                  <a:pt x="1924" y="650322"/>
                </a:lnTo>
                <a:lnTo>
                  <a:pt x="8053" y="659871"/>
                </a:lnTo>
                <a:lnTo>
                  <a:pt x="17407" y="666295"/>
                </a:lnTo>
                <a:lnTo>
                  <a:pt x="28125" y="668555"/>
                </a:lnTo>
                <a:lnTo>
                  <a:pt x="38909" y="666631"/>
                </a:lnTo>
                <a:lnTo>
                  <a:pt x="48459" y="660502"/>
                </a:lnTo>
                <a:lnTo>
                  <a:pt x="585619" y="139845"/>
                </a:lnTo>
                <a:lnTo>
                  <a:pt x="545844" y="98808"/>
                </a:lnTo>
                <a:close/>
              </a:path>
              <a:path extrusionOk="0" h="668654" w="688975">
                <a:moveTo>
                  <a:pt x="663984" y="70867"/>
                </a:moveTo>
                <a:lnTo>
                  <a:pt x="586695" y="70867"/>
                </a:lnTo>
                <a:lnTo>
                  <a:pt x="597414" y="73127"/>
                </a:lnTo>
                <a:lnTo>
                  <a:pt x="606768" y="79551"/>
                </a:lnTo>
                <a:lnTo>
                  <a:pt x="612897" y="89101"/>
                </a:lnTo>
                <a:lnTo>
                  <a:pt x="614821" y="99885"/>
                </a:lnTo>
                <a:lnTo>
                  <a:pt x="612561" y="110603"/>
                </a:lnTo>
                <a:lnTo>
                  <a:pt x="606138" y="119957"/>
                </a:lnTo>
                <a:lnTo>
                  <a:pt x="585619" y="139845"/>
                </a:lnTo>
                <a:lnTo>
                  <a:pt x="625395" y="180882"/>
                </a:lnTo>
                <a:lnTo>
                  <a:pt x="663984" y="70867"/>
                </a:lnTo>
                <a:close/>
              </a:path>
              <a:path extrusionOk="0" h="668654" w="688975">
                <a:moveTo>
                  <a:pt x="586695" y="70867"/>
                </a:moveTo>
                <a:lnTo>
                  <a:pt x="575911" y="72792"/>
                </a:lnTo>
                <a:lnTo>
                  <a:pt x="566361" y="78921"/>
                </a:lnTo>
                <a:lnTo>
                  <a:pt x="545844" y="98808"/>
                </a:lnTo>
                <a:lnTo>
                  <a:pt x="585619" y="139845"/>
                </a:lnTo>
                <a:lnTo>
                  <a:pt x="606138" y="119957"/>
                </a:lnTo>
                <a:lnTo>
                  <a:pt x="612561" y="110603"/>
                </a:lnTo>
                <a:lnTo>
                  <a:pt x="614821" y="99885"/>
                </a:lnTo>
                <a:lnTo>
                  <a:pt x="612897" y="89101"/>
                </a:lnTo>
                <a:lnTo>
                  <a:pt x="606768" y="79551"/>
                </a:lnTo>
                <a:lnTo>
                  <a:pt x="597414" y="73127"/>
                </a:lnTo>
                <a:lnTo>
                  <a:pt x="586695" y="70867"/>
                </a:lnTo>
                <a:close/>
              </a:path>
              <a:path extrusionOk="0" h="668654" w="688975">
                <a:moveTo>
                  <a:pt x="688841" y="0"/>
                </a:moveTo>
                <a:lnTo>
                  <a:pt x="506068" y="57772"/>
                </a:lnTo>
                <a:lnTo>
                  <a:pt x="545844" y="98808"/>
                </a:lnTo>
                <a:lnTo>
                  <a:pt x="566361" y="78921"/>
                </a:lnTo>
                <a:lnTo>
                  <a:pt x="575911" y="72792"/>
                </a:lnTo>
                <a:lnTo>
                  <a:pt x="586695" y="70867"/>
                </a:lnTo>
                <a:lnTo>
                  <a:pt x="663984" y="70867"/>
                </a:lnTo>
                <a:lnTo>
                  <a:pt x="68884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4603487" y="4610917"/>
            <a:ext cx="1205864" cy="595629"/>
          </a:xfrm>
          <a:custGeom>
            <a:rect b="b" l="l" r="r" t="t"/>
            <a:pathLst>
              <a:path extrusionOk="0" h="595629" w="1205864">
                <a:moveTo>
                  <a:pt x="1162176" y="0"/>
                </a:moveTo>
                <a:lnTo>
                  <a:pt x="1185959" y="73459"/>
                </a:lnTo>
                <a:lnTo>
                  <a:pt x="1200715" y="135132"/>
                </a:lnTo>
                <a:lnTo>
                  <a:pt x="1205276" y="178661"/>
                </a:lnTo>
                <a:lnTo>
                  <a:pt x="1198475" y="197684"/>
                </a:lnTo>
                <a:lnTo>
                  <a:pt x="679537" y="385198"/>
                </a:lnTo>
                <a:lnTo>
                  <a:pt x="672736" y="404221"/>
                </a:lnTo>
                <a:lnTo>
                  <a:pt x="677297" y="447749"/>
                </a:lnTo>
                <a:lnTo>
                  <a:pt x="692053" y="509423"/>
                </a:lnTo>
                <a:lnTo>
                  <a:pt x="715836" y="582882"/>
                </a:lnTo>
                <a:lnTo>
                  <a:pt x="687169" y="511188"/>
                </a:lnTo>
                <a:lnTo>
                  <a:pt x="659094" y="454327"/>
                </a:lnTo>
                <a:lnTo>
                  <a:pt x="634777" y="417937"/>
                </a:lnTo>
                <a:lnTo>
                  <a:pt x="617387" y="407655"/>
                </a:lnTo>
                <a:lnTo>
                  <a:pt x="98449" y="595169"/>
                </a:lnTo>
                <a:lnTo>
                  <a:pt x="81058" y="584887"/>
                </a:lnTo>
                <a:lnTo>
                  <a:pt x="56742" y="548498"/>
                </a:lnTo>
                <a:lnTo>
                  <a:pt x="28667" y="491637"/>
                </a:lnTo>
                <a:lnTo>
                  <a:pt x="0" y="419942"/>
                </a:lnTo>
              </a:path>
            </a:pathLst>
          </a:custGeom>
          <a:noFill/>
          <a:ln cap="flat" cmpd="sng" w="571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319323" y="5193800"/>
            <a:ext cx="662304" cy="497204"/>
          </a:xfrm>
          <a:custGeom>
            <a:rect b="b" l="l" r="r" t="t"/>
            <a:pathLst>
              <a:path extrusionOk="0" h="497204" w="662304">
                <a:moveTo>
                  <a:pt x="661769" y="496968"/>
                </a:moveTo>
                <a:lnTo>
                  <a:pt x="0" y="0"/>
                </a:lnTo>
              </a:path>
            </a:pathLst>
          </a:custGeom>
          <a:noFill/>
          <a:ln cap="flat" cmpd="sng" w="571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6810838" y="2453132"/>
            <a:ext cx="1335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</a:rPr>
              <a:t>מרכז כובד נמוך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" name="Google Shape;103;p5"/>
          <p:cNvSpPr txBox="1"/>
          <p:nvPr>
            <p:ph idx="11" type="ftr"/>
          </p:nvPr>
        </p:nvSpPr>
        <p:spPr>
          <a:xfrm>
            <a:off x="319823" y="6469850"/>
            <a:ext cx="5016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© 2018, FLL Tutorials, Last Edit 8/16/2018</a:t>
            </a:r>
            <a:endParaRPr/>
          </a:p>
        </p:txBody>
      </p:sp>
      <p:sp>
        <p:nvSpPr>
          <p:cNvPr id="104" name="Google Shape;104;p5"/>
          <p:cNvSpPr txBox="1"/>
          <p:nvPr/>
        </p:nvSpPr>
        <p:spPr>
          <a:xfrm>
            <a:off x="6756913" y="3524156"/>
            <a:ext cx="19830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808990" rt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</a:rPr>
              <a:t>קירות חיצוניים שתומכים בגלגלים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319813" y="2441854"/>
            <a:ext cx="22620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34861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300">
                <a:solidFill>
                  <a:schemeClr val="dk1"/>
                </a:solidFill>
              </a:rPr>
              <a:t>** כיסוי חיישני הצבע לא נחוץ. ראו את שיעור מיקום חיישני הצבע שלנו.</a:t>
            </a:r>
            <a:endParaRPr sz="1500"/>
          </a:p>
          <a:p>
            <a:pPr indent="0" lvl="0" marL="12700" marR="348615" rtl="1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w-IL" sz="1900">
                <a:solidFill>
                  <a:schemeClr val="dk1"/>
                </a:solidFill>
              </a:rPr>
              <a:t>שני חיישני צבע בפינות של הרובוט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7502625" y="5149275"/>
            <a:ext cx="14223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750">
                <a:solidFill>
                  <a:schemeClr val="dk1"/>
                </a:solidFill>
              </a:rPr>
              <a:t>מבנה מאוזן – גולה תומכת באותו גובה כמו הגלגלים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4273500" y="63405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iw-IL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448100" y="599725"/>
            <a:ext cx="8239200" cy="76200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txBody>
          <a:bodyPr anchorCtr="0" anchor="t" bIns="0" lIns="0" spcFirstLastPara="1" rIns="0" wrap="square" tIns="196850">
            <a:spAutoFit/>
          </a:bodyPr>
          <a:lstStyle/>
          <a:p>
            <a:pPr indent="0" lvl="0" marL="22415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Arial"/>
                <a:ea typeface="Arial"/>
                <a:cs typeface="Arial"/>
                <a:sym typeface="Arial"/>
              </a:rPr>
              <a:t>תכונות נוספות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526831" y="1526540"/>
            <a:ext cx="8009255" cy="2703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6069" lvl="0" marL="318135" marR="49212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2200"/>
              <a:buChar char="!"/>
            </a:pPr>
            <a:r>
              <a:rPr lang="iw-IL" sz="2400">
                <a:solidFill>
                  <a:srgbClr val="3D3D3D"/>
                </a:solidFill>
              </a:rPr>
              <a:t>חיבור וניתוק מהיר של חליפות בכל צידי הרובוט</a:t>
            </a:r>
            <a:endParaRPr sz="2400">
              <a:solidFill>
                <a:srgbClr val="3D3D3D"/>
              </a:solidFill>
            </a:endParaRPr>
          </a:p>
          <a:p>
            <a:pPr indent="-306069" lvl="0" marL="318135" marR="492125" rtl="1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4590B8"/>
              </a:buClr>
              <a:buSzPts val="2200"/>
              <a:buChar char="!"/>
            </a:pPr>
            <a:r>
              <a:rPr lang="iw-IL" sz="2400">
                <a:solidFill>
                  <a:srgbClr val="3D3D3D"/>
                </a:solidFill>
              </a:rPr>
              <a:t>חיבור חליפות לא אמור לגרום לבעיות פיזור משקל הרובוט</a:t>
            </a:r>
            <a:endParaRPr sz="2400">
              <a:solidFill>
                <a:schemeClr val="dk1"/>
              </a:solidFill>
            </a:endParaRPr>
          </a:p>
          <a:p>
            <a:pPr indent="-306069" lvl="0" marL="318135" marR="302260" rtl="1" algn="r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4590B8"/>
              </a:buClr>
              <a:buSzPts val="2200"/>
              <a:buChar char="!"/>
            </a:pPr>
            <a:r>
              <a:rPr lang="iw-IL" sz="2400">
                <a:solidFill>
                  <a:schemeClr val="dk1"/>
                </a:solidFill>
              </a:rPr>
              <a:t>דורש חלקים מינימלים – DroidBot Model C בנוי מערכה אחת ושני חלקים נוספים</a:t>
            </a:r>
            <a:endParaRPr/>
          </a:p>
          <a:p>
            <a:pPr indent="-306069" lvl="0" marL="318135" marR="302260" rtl="1" algn="r">
              <a:spcBef>
                <a:spcPts val="1175"/>
              </a:spcBef>
              <a:spcAft>
                <a:spcPts val="0"/>
              </a:spcAft>
              <a:buClr>
                <a:srgbClr val="4590B8"/>
              </a:buClr>
              <a:buSzPts val="2200"/>
              <a:buChar char="!"/>
            </a:pPr>
            <a:r>
              <a:rPr lang="iw-IL" sz="2400">
                <a:solidFill>
                  <a:schemeClr val="dk1"/>
                </a:solidFill>
              </a:rPr>
              <a:t>גלגלאות מחוברות למנועים להתקנה קלה של חליפות</a:t>
            </a:r>
            <a:endParaRPr/>
          </a:p>
          <a:p>
            <a:pPr indent="-166371" lvl="0" marL="318135" marR="302260" rtl="1" algn="r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>
                <a:srgbClr val="4590B8"/>
              </a:buClr>
              <a:buSzPts val="22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734568" y="4410455"/>
            <a:ext cx="2770632" cy="19354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3276798" y="4394700"/>
            <a:ext cx="12552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065" marR="30226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chemeClr val="dk1"/>
                </a:solidFill>
              </a:rPr>
              <a:t>גלגלאות מחוברות למנועים להתקנה קלה של חליפות</a:t>
            </a:r>
            <a:endParaRPr sz="1600"/>
          </a:p>
        </p:txBody>
      </p:sp>
      <p:sp>
        <p:nvSpPr>
          <p:cNvPr id="116" name="Google Shape;116;p6"/>
          <p:cNvSpPr txBox="1"/>
          <p:nvPr/>
        </p:nvSpPr>
        <p:spPr>
          <a:xfrm>
            <a:off x="7259311" y="4394708"/>
            <a:ext cx="1437005" cy="1532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500">
                <a:solidFill>
                  <a:schemeClr val="dk1"/>
                </a:solidFill>
              </a:rPr>
              <a:t>גלגלאות ויתדות על החליפה מאפשרות חיבור מהיר למנועים שעל הרובוט.</a:t>
            </a:r>
            <a:endParaRPr sz="1500"/>
          </a:p>
          <a:p>
            <a:pPr indent="0" lvl="0" marL="12700" marR="5080" rtl="1" algn="r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iw-IL" sz="1500">
                <a:solidFill>
                  <a:schemeClr val="dk1"/>
                </a:solidFill>
              </a:rPr>
              <a:t>חליפה זו מחליקה לתוך ה-Droidbot Modle C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4565903" y="4059935"/>
            <a:ext cx="2718816" cy="24353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 txBox="1"/>
          <p:nvPr>
            <p:ph idx="11" type="ftr"/>
          </p:nvPr>
        </p:nvSpPr>
        <p:spPr>
          <a:xfrm>
            <a:off x="659923" y="6428675"/>
            <a:ext cx="4926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© 2018, FLL Tutorials, Last Edit 8/16/2018</a:t>
            </a:r>
            <a:endParaRPr/>
          </a:p>
        </p:txBody>
      </p:sp>
      <p:sp>
        <p:nvSpPr>
          <p:cNvPr id="119" name="Google Shape;119;p6"/>
          <p:cNvSpPr txBox="1"/>
          <p:nvPr/>
        </p:nvSpPr>
        <p:spPr>
          <a:xfrm>
            <a:off x="4273500" y="63405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iw-IL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type="title"/>
          </p:nvPr>
        </p:nvSpPr>
        <p:spPr>
          <a:xfrm>
            <a:off x="448100" y="599725"/>
            <a:ext cx="8239200" cy="77910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txBody>
          <a:bodyPr anchorCtr="0" anchor="t" bIns="0" lIns="0" spcFirstLastPara="1" rIns="0" wrap="square" tIns="196850">
            <a:spAutoFit/>
          </a:bodyPr>
          <a:lstStyle/>
          <a:p>
            <a:pPr indent="0" lvl="0" marL="22415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>
                <a:latin typeface="Arial"/>
                <a:ea typeface="Arial"/>
                <a:cs typeface="Arial"/>
                <a:sym typeface="Arial"/>
              </a:rPr>
              <a:t>מה הלאה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>
            <p:ph idx="11" type="ftr"/>
          </p:nvPr>
        </p:nvSpPr>
        <p:spPr>
          <a:xfrm>
            <a:off x="659923" y="6428675"/>
            <a:ext cx="48015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/>
              <a:t>© 2018, FLL Tutorials, Last Edit 8/16/2018</a:t>
            </a:r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1081906" y="1627894"/>
            <a:ext cx="7319700" cy="2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7200" lvl="0" marL="457200" marR="29337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3600"/>
              <a:buChar char="●"/>
            </a:pPr>
            <a:r>
              <a:rPr lang="iw-IL" sz="3600">
                <a:solidFill>
                  <a:srgbClr val="3D3D3D"/>
                </a:solidFill>
              </a:rPr>
              <a:t>כאשר אתם בונים את הרובוט שלכם, נסו לשקול את הגורמים שהצגנו כאן</a:t>
            </a:r>
            <a:endParaRPr sz="3600">
              <a:solidFill>
                <a:srgbClr val="3D3D3D"/>
              </a:solidFill>
            </a:endParaRPr>
          </a:p>
          <a:p>
            <a:pPr indent="0" lvl="0" marL="457200" marR="29337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D3D3D"/>
              </a:solidFill>
            </a:endParaRPr>
          </a:p>
          <a:p>
            <a:pPr indent="-457200" lvl="0" marL="457200" marR="293370" rtl="1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D3D3D"/>
              </a:buClr>
              <a:buSzPts val="3600"/>
              <a:buChar char="●"/>
            </a:pPr>
            <a:r>
              <a:rPr lang="iw-IL" sz="3600">
                <a:solidFill>
                  <a:srgbClr val="3D3D3D"/>
                </a:solidFill>
              </a:rPr>
              <a:t>קיימים עוד עיצובים לרובוטים ב FLL tutorials שאתם יכולים ללמוד מהם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4273500" y="6340523"/>
            <a:ext cx="48705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b="1" lang="iw-IL">
                <a:solidFill>
                  <a:srgbClr val="2D58AC"/>
                </a:solidFill>
              </a:rPr>
              <a:t>תורגם לעברית ע"י D-BUG #3316</a:t>
            </a:r>
            <a:endParaRPr b="1" sz="1800">
              <a:solidFill>
                <a:srgbClr val="2D58A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D58A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9c13f5d00_0_25"/>
          <p:cNvSpPr txBox="1"/>
          <p:nvPr>
            <p:ph type="title"/>
          </p:nvPr>
        </p:nvSpPr>
        <p:spPr>
          <a:xfrm>
            <a:off x="448100" y="590900"/>
            <a:ext cx="8238600" cy="84000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iw-IL">
                <a:latin typeface="Arial"/>
                <a:ea typeface="Arial"/>
                <a:cs typeface="Arial"/>
                <a:sym typeface="Arial"/>
              </a:rPr>
              <a:t>תודות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89c13f5d00_0_25"/>
          <p:cNvSpPr txBox="1"/>
          <p:nvPr>
            <p:ph idx="1" type="body"/>
          </p:nvPr>
        </p:nvSpPr>
        <p:spPr>
          <a:xfrm>
            <a:off x="448091" y="1810383"/>
            <a:ext cx="82386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iw-IL" sz="2800">
                <a:latin typeface="Arial"/>
                <a:ea typeface="Arial"/>
                <a:cs typeface="Arial"/>
                <a:sym typeface="Arial"/>
              </a:rPr>
              <a:t>המדריך נוצר ע"י Sanjay Seshan  ו-  Arvind Seshan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iw-IL" sz="2800">
                <a:latin typeface="Arial"/>
                <a:ea typeface="Arial"/>
                <a:cs typeface="Arial"/>
                <a:sym typeface="Arial"/>
              </a:rPr>
              <a:t>תורגם לעברית ע"י D-Bug #3316 מתיכון עירוני ד', תל-אביב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iw-IL" sz="2800">
                <a:latin typeface="Arial"/>
                <a:ea typeface="Arial"/>
                <a:cs typeface="Arial"/>
                <a:sym typeface="Arial"/>
              </a:rPr>
              <a:t>תוכלו למצוא עוד מדריכים ב: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iw-IL" sz="2800"/>
              <a:t> </a:t>
            </a:r>
            <a:r>
              <a:rPr lang="iw-IL" sz="2800" u="sng">
                <a:solidFill>
                  <a:schemeClr val="hlink"/>
                </a:solidFill>
                <a:hlinkClick r:id="rId3"/>
              </a:rPr>
              <a:t>www.ev3lessons.com</a:t>
            </a:r>
            <a:endParaRPr sz="2800"/>
          </a:p>
          <a:p>
            <a:pPr indent="-342900" lvl="0" marL="342900" rtl="1" algn="r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Char char="•"/>
            </a:pPr>
            <a:r>
              <a:rPr lang="iw-IL" sz="2800"/>
              <a:t> </a:t>
            </a:r>
            <a:r>
              <a:rPr lang="iw-IL" sz="2800">
                <a:latin typeface="Arial"/>
                <a:ea typeface="Arial"/>
                <a:cs typeface="Arial"/>
                <a:sym typeface="Arial"/>
              </a:rPr>
              <a:t>ו-</a:t>
            </a:r>
            <a:r>
              <a:rPr lang="iw-IL" sz="2800"/>
              <a:t>  </a:t>
            </a:r>
            <a:r>
              <a:rPr lang="iw-IL" sz="2800" u="sng">
                <a:solidFill>
                  <a:schemeClr val="hlink"/>
                </a:solidFill>
                <a:hlinkClick r:id="rId4"/>
              </a:rPr>
              <a:t>www.flltutorials.com</a:t>
            </a:r>
            <a:endParaRPr sz="2800"/>
          </a:p>
          <a:p>
            <a:pPr indent="-179324" lvl="0" marL="342900" rtl="0" algn="l">
              <a:spcBef>
                <a:spcPts val="1160"/>
              </a:spcBef>
              <a:spcAft>
                <a:spcPts val="0"/>
              </a:spcAft>
              <a:buSzPts val="2576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135" name="Google Shape;135;g89c13f5d00_0_25"/>
          <p:cNvSpPr/>
          <p:nvPr/>
        </p:nvSpPr>
        <p:spPr>
          <a:xfrm>
            <a:off x="457199" y="5391957"/>
            <a:ext cx="7913400" cy="923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2000"/>
              <a:buFont typeface="Helvetica Neue"/>
              <a:buNone/>
            </a:pPr>
            <a:r>
              <a:rPr b="0" i="0" lang="iw-IL" sz="20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iw-IL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iw-IL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iw-IL" sz="20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b="0" i="0" lang="iw-IL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iw-IL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136" name="Google Shape;136;g89c13f5d00_0_2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0561" y="4398852"/>
            <a:ext cx="2161449" cy="761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37" name="Google Shape;137;g89c13f5d00_0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725" y="3820314"/>
            <a:ext cx="2050825" cy="157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28282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2020-06-09T12:40:29Z</dcterms:created>
</cp:coreProperties>
</file>